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86" r:id="rId3"/>
    <p:sldId id="340" r:id="rId4"/>
    <p:sldId id="338" r:id="rId5"/>
    <p:sldId id="339" r:id="rId6"/>
    <p:sldId id="341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marL="0" marR="0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marL="0" marR="0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marL="0" marR="0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marL="0" marR="0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marL="0" marR="0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00000"/>
      </a:buClr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F9F9"/>
          </a:solidFill>
        </a:fill>
      </a:tcStyle>
    </a:wholeTbl>
    <a:band2H>
      <a:tcTxStyle/>
      <a:tcStyle>
        <a:tcBdr/>
        <a:fill>
          <a:solidFill>
            <a:srgbClr val="FCFCFC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6"/>
    <p:restoredTop sz="95280" autoAdjust="0"/>
  </p:normalViewPr>
  <p:slideViewPr>
    <p:cSldViewPr snapToGrid="0" snapToObjects="1">
      <p:cViewPr varScale="1">
        <p:scale>
          <a:sx n="61" d="100"/>
          <a:sy n="61" d="100"/>
        </p:scale>
        <p:origin x="1066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5598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1pPr>
    <a:lvl2pPr indent="228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2pPr>
    <a:lvl3pPr indent="457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3pPr>
    <a:lvl4pPr indent="685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4pPr>
    <a:lvl5pPr indent="9144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5pPr>
    <a:lvl6pPr indent="11430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6pPr>
    <a:lvl7pPr indent="1371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7pPr>
    <a:lvl8pPr indent="1600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8pPr>
    <a:lvl9pPr indent="1828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356725"/>
            <a:ext cx="2917825" cy="493713"/>
          </a:xfrm>
          <a:prstGeom prst="rect">
            <a:avLst/>
          </a:prstGeom>
          <a:ln/>
        </p:spPr>
        <p:txBody>
          <a:bodyPr/>
          <a:lstStyle/>
          <a:p>
            <a:r>
              <a:rPr lang="en-GB" altLang="fr-FR"/>
              <a:t>© 2004 Capgemini - All rights reserved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13175" y="9356725"/>
            <a:ext cx="2917825" cy="493713"/>
          </a:xfrm>
          <a:prstGeom prst="rect">
            <a:avLst/>
          </a:prstGeom>
          <a:ln/>
        </p:spPr>
        <p:txBody>
          <a:bodyPr/>
          <a:lstStyle/>
          <a:p>
            <a:fld id="{DF81576E-8D80-5F4A-BFC3-F8A8CBC1D8C2}" type="slidenum">
              <a:rPr lang="en-GB" altLang="fr-FR"/>
              <a:pPr/>
              <a:t>1</a:t>
            </a:fld>
            <a:endParaRPr lang="en-GB" altLang="fr-FR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7503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09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972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462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/>
          <a:lstStyle/>
          <a:p>
            <a:fld id="{0868962B-FD8B-400D-8414-A8B465CA4C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developers.institute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3" name="Rectangle 6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668589"/>
            <a:ext cx="7623908" cy="1007181"/>
          </a:xfrm>
          <a:prstGeom prst="rect">
            <a:avLst/>
          </a:prstGeom>
        </p:spPr>
        <p:txBody>
          <a:bodyPr lIns="360000" tIns="72000" rIns="72000" bIns="72000">
            <a:spAutoFit/>
          </a:bodyPr>
          <a:lstStyle>
            <a:lvl1pPr marL="0" indent="0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lvl1pPr>
          </a:lstStyle>
          <a:p>
            <a:pPr lvl="0"/>
            <a:r>
              <a:rPr lang="fr-FR" altLang="fr-FR" noProof="0"/>
              <a:t>Cliquez pour modifier le style des sous-titres du masque</a:t>
            </a:r>
          </a:p>
        </p:txBody>
      </p:sp>
      <p:sp>
        <p:nvSpPr>
          <p:cNvPr id="46144" name="Rectangle 64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650631"/>
            <a:ext cx="10613292" cy="7548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50000"/>
                  </a:schemeClr>
                </a:solidFill>
              </a14:hiddenFill>
            </a:ext>
          </a:extLst>
        </p:spPr>
        <p:txBody>
          <a:bodyPr tIns="72000" rIns="396000" bIns="72000">
            <a:spAutoFit/>
          </a:bodyPr>
          <a:lstStyle>
            <a:lvl1pPr fontAlgn="t">
              <a:defRPr/>
            </a:lvl1pPr>
          </a:lstStyle>
          <a:p>
            <a:pPr lvl="0"/>
            <a:r>
              <a:rPr lang="fr-FR" altLang="fr-FR" noProof="0" dirty="0"/>
              <a:t>Cliquez et modifiez le titre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7" y="0"/>
            <a:ext cx="4561938" cy="127234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986116"/>
            <a:ext cx="12192001" cy="51422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648517"/>
            <a:ext cx="10820400" cy="3479870"/>
          </a:xfrm>
          <a:prstGeom prst="rect">
            <a:avLst/>
          </a:prstGeom>
        </p:spPr>
      </p:pic>
      <p:sp>
        <p:nvSpPr>
          <p:cNvPr id="46177" name="Freeform 97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-9833" y="1146176"/>
            <a:ext cx="12192001" cy="5711825"/>
          </a:xfrm>
          <a:custGeom>
            <a:avLst/>
            <a:gdLst>
              <a:gd name="T0" fmla="*/ 0 w 5762"/>
              <a:gd name="T1" fmla="*/ 3638 h 3638"/>
              <a:gd name="T2" fmla="*/ 516 w 5762"/>
              <a:gd name="T3" fmla="*/ 2658 h 3638"/>
              <a:gd name="T4" fmla="*/ 1352 w 5762"/>
              <a:gd name="T5" fmla="*/ 2063 h 3638"/>
              <a:gd name="T6" fmla="*/ 3348 w 5762"/>
              <a:gd name="T7" fmla="*/ 1519 h 3638"/>
              <a:gd name="T8" fmla="*/ 4987 w 5762"/>
              <a:gd name="T9" fmla="*/ 1078 h 3638"/>
              <a:gd name="T10" fmla="*/ 5762 w 5762"/>
              <a:gd name="T11" fmla="*/ 534 h 3638"/>
              <a:gd name="T12" fmla="*/ 5762 w 5762"/>
              <a:gd name="T13" fmla="*/ 66 h 3638"/>
              <a:gd name="T14" fmla="*/ 4 w 5762"/>
              <a:gd name="T15" fmla="*/ 68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62" h="3638">
                <a:moveTo>
                  <a:pt x="0" y="3638"/>
                </a:moveTo>
                <a:cubicBezTo>
                  <a:pt x="58" y="3452"/>
                  <a:pt x="291" y="2920"/>
                  <a:pt x="516" y="2658"/>
                </a:cubicBezTo>
                <a:cubicBezTo>
                  <a:pt x="794" y="2320"/>
                  <a:pt x="1284" y="2093"/>
                  <a:pt x="1352" y="2063"/>
                </a:cubicBezTo>
                <a:cubicBezTo>
                  <a:pt x="1942" y="1786"/>
                  <a:pt x="2872" y="1624"/>
                  <a:pt x="3348" y="1519"/>
                </a:cubicBezTo>
                <a:cubicBezTo>
                  <a:pt x="3895" y="1390"/>
                  <a:pt x="4592" y="1228"/>
                  <a:pt x="4987" y="1078"/>
                </a:cubicBezTo>
                <a:cubicBezTo>
                  <a:pt x="5384" y="933"/>
                  <a:pt x="5632" y="702"/>
                  <a:pt x="5762" y="534"/>
                </a:cubicBezTo>
                <a:cubicBezTo>
                  <a:pt x="5762" y="0"/>
                  <a:pt x="5762" y="61"/>
                  <a:pt x="5762" y="66"/>
                </a:cubicBezTo>
                <a:cubicBezTo>
                  <a:pt x="4803" y="66"/>
                  <a:pt x="1204" y="68"/>
                  <a:pt x="4" y="68"/>
                </a:cubicBezTo>
              </a:path>
            </a:pathLst>
          </a:cu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266435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DFDFD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478923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9" y="1"/>
            <a:ext cx="97767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3" y="0"/>
            <a:ext cx="2570042" cy="7167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0528" y="92074"/>
            <a:ext cx="9091871" cy="73383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8908026" y="6586131"/>
            <a:ext cx="328397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© 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Copyright 2017 </a:t>
            </a:r>
            <a:r>
              <a:rPr kumimoji="0" lang="mr-IN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–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  <a:hlinkClick r:id="rId4"/>
              </a:rPr>
              <a:t>http://Developers.Institute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- Page </a:t>
            </a:r>
            <a:fld id="{2AC1F570-64B4-0446-9F41-F6A7D8FCDAD2}" type="slidenum">
              <a:rPr kumimoji="0" lang="en-US" sz="1050" b="0" i="1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‹#›</a:t>
            </a:fld>
            <a:endParaRPr kumimoji="0" lang="en-US" sz="105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y Aliy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9"/>
          <p:cNvSpPr>
            <a:spLocks noChangeShapeType="1"/>
          </p:cNvSpPr>
          <p:nvPr userDrawn="1"/>
        </p:nvSpPr>
        <p:spPr bwMode="auto">
          <a:xfrm>
            <a:off x="592185" y="6396871"/>
            <a:ext cx="10972800" cy="0"/>
          </a:xfrm>
          <a:prstGeom prst="line">
            <a:avLst/>
          </a:prstGeom>
          <a:noFill/>
          <a:ln w="63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GB" sz="1600" noProof="0">
              <a:solidFill>
                <a:srgbClr val="000000"/>
              </a:solidFill>
            </a:endParaRPr>
          </a:p>
        </p:txBody>
      </p:sp>
      <p:sp>
        <p:nvSpPr>
          <p:cNvPr id="28" name="Date Placeholder 19"/>
          <p:cNvSpPr>
            <a:spLocks noGrp="1"/>
          </p:cNvSpPr>
          <p:nvPr>
            <p:ph type="dt" sz="half" idx="2"/>
          </p:nvPr>
        </p:nvSpPr>
        <p:spPr>
          <a:xfrm>
            <a:off x="9296229" y="6551852"/>
            <a:ext cx="1727996" cy="1471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EA4307F-0301-D145-9DB5-F53B0CB97E3F}" type="datetime3">
              <a:rPr lang="en-CA" smtClean="0"/>
              <a:pPr/>
              <a:t>21 June 2018</a:t>
            </a:fld>
            <a:endParaRPr lang="en-GB" dirty="0"/>
          </a:p>
        </p:txBody>
      </p:sp>
      <p:sp>
        <p:nvSpPr>
          <p:cNvPr id="2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32934" y="6537568"/>
            <a:ext cx="567703" cy="16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/>
              <a:pPr fontAlgn="base">
                <a:spcAft>
                  <a:spcPct val="0"/>
                </a:spcAft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91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9" y="1"/>
            <a:ext cx="97767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11298584" y="6467475"/>
            <a:ext cx="283817" cy="2794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3" y="0"/>
            <a:ext cx="2570042" cy="7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6344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s.institute/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9" y="1"/>
            <a:ext cx="97767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3" y="0"/>
            <a:ext cx="2570042" cy="716797"/>
          </a:xfrm>
          <a:prstGeom prst="rect">
            <a:avLst/>
          </a:prstGeom>
        </p:spPr>
      </p:pic>
      <p:sp>
        <p:nvSpPr>
          <p:cNvPr id="10" name="ZoneTexte 9"/>
          <p:cNvSpPr txBox="1"/>
          <p:nvPr userDrawn="1"/>
        </p:nvSpPr>
        <p:spPr>
          <a:xfrm>
            <a:off x="8908026" y="6586131"/>
            <a:ext cx="3283974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de-DE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© 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Copyright 2017 </a:t>
            </a:r>
            <a:r>
              <a:rPr kumimoji="0" lang="mr-IN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–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  <a:hlinkClick r:id="rId8"/>
              </a:rPr>
              <a:t>http://Developers.Institute</a:t>
            </a:r>
            <a:r>
              <a:rPr kumimoji="0" lang="en-US" sz="105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- Page </a:t>
            </a:r>
            <a:fld id="{2AC1F570-64B4-0446-9F41-F6A7D8FCDAD2}" type="slidenum">
              <a:rPr kumimoji="0" lang="en-US" sz="1050" b="0" i="1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‹#›</a:t>
            </a:fld>
            <a:endParaRPr kumimoji="0" lang="en-US" sz="105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7" r:id="rId2"/>
    <p:sldLayoutId id="2147483663" r:id="rId3"/>
    <p:sldLayoutId id="2147483665" r:id="rId4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723900" marR="0" indent="-2667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1234439" marR="0" indent="-320039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1727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2184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3340100" marR="0" indent="-8890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3695700" marR="0" indent="-8890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4051300" marR="0" indent="-8890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4406900" marR="0" indent="-889000" algn="l" defTabSz="91440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71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7B82B59C-AAC2-4505-B696-DB0E12255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47" y="221735"/>
            <a:ext cx="730690" cy="7394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9FCAA8-2479-4982-BAD6-CA3A839368F0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" y="1324954"/>
            <a:ext cx="12192000" cy="828670"/>
          </a:xfrm>
        </p:spPr>
        <p:txBody>
          <a:bodyPr/>
          <a:lstStyle/>
          <a:p>
            <a:r>
              <a:rPr lang="en-US" sz="4800" b="1">
                <a:solidFill>
                  <a:schemeClr val="accent5"/>
                </a:solidFill>
              </a:rPr>
              <a:t>Your Instagram </a:t>
            </a:r>
            <a:r>
              <a:rPr lang="en-US"/>
              <a:t>: </a:t>
            </a:r>
            <a:r>
              <a:rPr lang="en-US" b="1"/>
              <a:t>HTML</a:t>
            </a:r>
            <a:r>
              <a:rPr lang="en-US"/>
              <a:t>/</a:t>
            </a:r>
            <a:r>
              <a:rPr lang="en-US" b="1"/>
              <a:t>CSS</a:t>
            </a:r>
            <a:r>
              <a:rPr lang="en-US"/>
              <a:t>/</a:t>
            </a:r>
            <a:r>
              <a:rPr lang="en-US" b="1"/>
              <a:t>JAVASCRIPT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768947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ignalisation droite 14">
            <a:extLst>
              <a:ext uri="{FF2B5EF4-FFF2-40B4-BE49-F238E27FC236}">
                <a16:creationId xmlns:a16="http://schemas.microsoft.com/office/drawing/2014/main" id="{8521B138-1E34-4A58-8EF1-D14F0A8A4CDE}"/>
              </a:ext>
            </a:extLst>
          </p:cNvPr>
          <p:cNvSpPr/>
          <p:nvPr/>
        </p:nvSpPr>
        <p:spPr>
          <a:xfrm rot="5400000">
            <a:off x="6702051" y="-4229992"/>
            <a:ext cx="1232922" cy="9707221"/>
          </a:xfrm>
          <a:prstGeom prst="homePlate">
            <a:avLst>
              <a:gd name="adj" fmla="val 47297"/>
            </a:avLst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F9952-F785-4FD2-8660-742D8B04DD7C}"/>
              </a:ext>
            </a:extLst>
          </p:cNvPr>
          <p:cNvSpPr txBox="1"/>
          <p:nvPr/>
        </p:nvSpPr>
        <p:spPr>
          <a:xfrm>
            <a:off x="3206843" y="0"/>
            <a:ext cx="822333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sym typeface="Roboto Slab Bold"/>
              </a:rPr>
              <a:t>INTRODUCTION</a:t>
            </a:r>
            <a:r>
              <a:rPr lang="fr-FR" b="1" dirty="0">
                <a:solidFill>
                  <a:schemeClr val="accent1">
                    <a:lumMod val="20000"/>
                    <a:lumOff val="80000"/>
                  </a:schemeClr>
                </a:solidFill>
                <a:ea typeface="Luckiest Guy" charset="0"/>
                <a:cs typeface="Luckiest Guy" charset="0"/>
                <a:sym typeface="Roboto Slab Bold"/>
              </a:rPr>
              <a:t>  </a:t>
            </a:r>
            <a:r>
              <a:rPr lang="fr-FR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sym typeface="Roboto Slab Bold"/>
              </a:rPr>
              <a:t>TO BOOTSTRAP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EC863-537D-4166-82B1-FF44B8AC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0" y="786009"/>
            <a:ext cx="2006026" cy="1684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8331B0-54BA-4C87-B56B-D53BDDC6DABF}"/>
              </a:ext>
            </a:extLst>
          </p:cNvPr>
          <p:cNvSpPr txBox="1"/>
          <p:nvPr/>
        </p:nvSpPr>
        <p:spPr>
          <a:xfrm>
            <a:off x="2732256" y="1247240"/>
            <a:ext cx="9439867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Roboto Slab Bold"/>
              </a:rPr>
              <a:t>What is Bootstrap 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Free front-end framework for faster and easier web development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Includes HTML and CSS based design templates for typography, forms, buttons, tables, navigation, modals, image carousels and many other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Gives you the ability to easily create responsive designs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Responsive Web Design?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Creating web sites which automatically adjust themselves to look good on all devices, from small phones to large desktops.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668057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178431-8659-45A5-9666-1EDAEAD903D9}"/>
              </a:ext>
            </a:extLst>
          </p:cNvPr>
          <p:cNvSpPr txBox="1"/>
          <p:nvPr/>
        </p:nvSpPr>
        <p:spPr>
          <a:xfrm>
            <a:off x="2743201" y="1171019"/>
            <a:ext cx="8098077" cy="47192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</a:t>
            </a:r>
            <a:r>
              <a:rPr lang="fr-FR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link</a:t>
            </a:r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href="</a:t>
            </a:r>
            <a:r>
              <a:rPr lang="fr-FR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css</a:t>
            </a:r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/bootstrap.min.css" rel="</a:t>
            </a:r>
            <a:r>
              <a:rPr lang="fr-FR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stylesheet</a:t>
            </a:r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"&gt;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475F94-B8A6-4ADB-BD69-76B0D94A35FB}"/>
              </a:ext>
            </a:extLst>
          </p:cNvPr>
          <p:cNvSpPr txBox="1"/>
          <p:nvPr/>
        </p:nvSpPr>
        <p:spPr>
          <a:xfrm>
            <a:off x="2599148" y="143802"/>
            <a:ext cx="86304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Linking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endParaRPr lang="fr-FR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EDE5A9-ED82-4EAC-8E9B-15EC7680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94105"/>
            <a:ext cx="9116143" cy="38148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9530AA-BC3A-4A67-A9C3-C1FE1D30858D}"/>
              </a:ext>
            </a:extLst>
          </p:cNvPr>
          <p:cNvSpPr txBox="1"/>
          <p:nvPr/>
        </p:nvSpPr>
        <p:spPr>
          <a:xfrm>
            <a:off x="1734853" y="1847981"/>
            <a:ext cx="1022123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1" u="sng" dirty="0">
                <a:solidFill>
                  <a:schemeClr val="tx1"/>
                </a:solidFill>
              </a:rPr>
              <a:t>The grid </a:t>
            </a:r>
            <a:r>
              <a:rPr lang="en-US" sz="3600" u="sng" dirty="0"/>
              <a:t>: the most essential aspects of the framework</a:t>
            </a:r>
            <a:endParaRPr lang="fr-FR" sz="3600" u="sng" dirty="0"/>
          </a:p>
        </p:txBody>
      </p:sp>
    </p:spTree>
    <p:extLst>
      <p:ext uri="{BB962C8B-B14F-4D97-AF65-F5344CB8AC3E}">
        <p14:creationId xmlns:p14="http://schemas.microsoft.com/office/powerpoint/2010/main" val="8458054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/>
              <a:pPr fontAlgn="base">
                <a:spcAft>
                  <a:spcPct val="0"/>
                </a:spcAft>
              </a:pPr>
              <a:t>12</a:t>
            </a:fld>
            <a:endParaRPr lang="en-GB" dirty="0"/>
          </a:p>
        </p:txBody>
      </p:sp>
      <p:pic>
        <p:nvPicPr>
          <p:cNvPr id="1026" name="Picture 2" descr="RÃ©sultat de recherche d'images pour &quot;row column bootstrap&quot;">
            <a:extLst>
              <a:ext uri="{FF2B5EF4-FFF2-40B4-BE49-F238E27FC236}">
                <a16:creationId xmlns:a16="http://schemas.microsoft.com/office/drawing/2014/main" id="{C9B2D616-D26A-4FC4-8F52-5D1DB706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7067"/>
            <a:ext cx="7598018" cy="5702474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4B93B-82B2-49D1-BB8C-FCF220E70E5C}"/>
              </a:ext>
            </a:extLst>
          </p:cNvPr>
          <p:cNvSpPr txBox="1"/>
          <p:nvPr/>
        </p:nvSpPr>
        <p:spPr>
          <a:xfrm>
            <a:off x="7682630" y="1352036"/>
            <a:ext cx="4509370" cy="453457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fr-F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fr-F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fr-F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&lt;div class="container"&gt; </a:t>
            </a: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&lt;div class="</a:t>
            </a:r>
            <a:r>
              <a:rPr lang="fr-FR" sz="2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row</a:t>
            </a:r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"&gt; </a:t>
            </a: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&lt;div class="col-md-9"&gt; &lt;/div&gt; </a:t>
            </a: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&lt;div class="col-md-3"&gt; &lt;/div&gt; </a:t>
            </a: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&lt;/div&gt;</a:t>
            </a:r>
          </a:p>
          <a:p>
            <a:r>
              <a:rPr lang="fr-FR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&lt;/div&gt;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lang="fr-FR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2862C-796C-447F-937D-D26D79B383CD}"/>
              </a:ext>
            </a:extLst>
          </p:cNvPr>
          <p:cNvSpPr txBox="1"/>
          <p:nvPr/>
        </p:nvSpPr>
        <p:spPr>
          <a:xfrm>
            <a:off x="5636713" y="52854"/>
            <a:ext cx="310019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r>
              <a:rPr kumimoji="0" lang="en-US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COLUMS</a:t>
            </a:r>
            <a:endParaRPr lang="fr-FR" sz="4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84260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/>
              <a:pPr fontAlgn="base">
                <a:spcAft>
                  <a:spcPct val="0"/>
                </a:spcAft>
              </a:pPr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A6015-7A4D-4036-89F3-ACDA607A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78" y="2860770"/>
            <a:ext cx="3208038" cy="383877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6186F-4F21-41F1-AC27-5315AA15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74" y="97048"/>
            <a:ext cx="4465020" cy="258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F7AFB-7CA2-44A4-8B30-BC6E04EA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6" y="787906"/>
            <a:ext cx="5174559" cy="41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47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any questions ?&quot;">
            <a:extLst>
              <a:ext uri="{FF2B5EF4-FFF2-40B4-BE49-F238E27FC236}">
                <a16:creationId xmlns:a16="http://schemas.microsoft.com/office/drawing/2014/main" id="{3B2C1E60-22C2-4318-B670-191A5467E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6400" r="6631" b="8103"/>
          <a:stretch/>
        </p:blipFill>
        <p:spPr bwMode="auto">
          <a:xfrm>
            <a:off x="3607496" y="382044"/>
            <a:ext cx="6106438" cy="59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636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/>
              <a:pPr fontAlgn="base">
                <a:spcAft>
                  <a:spcPct val="0"/>
                </a:spcAft>
              </a:pPr>
              <a:t>15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0B6F7-9DC8-4A57-B3D0-41A9C2BF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" y="659400"/>
            <a:ext cx="12085527" cy="55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704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EFC0E-9493-4C7E-B7F8-ECCFD74D29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"/>
          <a:stretch/>
        </p:blipFill>
        <p:spPr>
          <a:xfrm>
            <a:off x="0" y="0"/>
            <a:ext cx="12192000" cy="70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ignalisation droite 14"/>
          <p:cNvSpPr/>
          <p:nvPr/>
        </p:nvSpPr>
        <p:spPr>
          <a:xfrm rot="5400000">
            <a:off x="6577248" y="-4105189"/>
            <a:ext cx="1482528" cy="9707221"/>
          </a:xfrm>
          <a:prstGeom prst="homePlate">
            <a:avLst>
              <a:gd name="adj" fmla="val 47297"/>
            </a:avLst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C4080-8D7A-4624-8408-017E3535823F}"/>
              </a:ext>
            </a:extLst>
          </p:cNvPr>
          <p:cNvSpPr txBox="1"/>
          <p:nvPr/>
        </p:nvSpPr>
        <p:spPr>
          <a:xfrm>
            <a:off x="2464901" y="1489686"/>
            <a:ext cx="922272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br>
              <a:rPr lang="en-US" dirty="0"/>
            </a:br>
            <a:r>
              <a:rPr lang="en-US" sz="3600" dirty="0"/>
              <a:t>HTML :  </a:t>
            </a:r>
            <a:r>
              <a:rPr lang="en-US" sz="3600" b="1" dirty="0"/>
              <a:t>skeleton</a:t>
            </a:r>
            <a:r>
              <a:rPr lang="en-US" sz="3600" dirty="0"/>
              <a:t> of all web pages. </a:t>
            </a:r>
            <a:endParaRPr lang="en-US" dirty="0"/>
          </a:p>
          <a:p>
            <a:endParaRPr lang="en-US" dirty="0"/>
          </a:p>
          <a:p>
            <a:r>
              <a:rPr kumimoji="0" lang="en-US" sz="4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The tags in HTML</a:t>
            </a:r>
          </a:p>
        </p:txBody>
      </p:sp>
      <p:sp>
        <p:nvSpPr>
          <p:cNvPr id="8" name="Shape 268">
            <a:extLst>
              <a:ext uri="{FF2B5EF4-FFF2-40B4-BE49-F238E27FC236}">
                <a16:creationId xmlns:a16="http://schemas.microsoft.com/office/drawing/2014/main" id="{F2F08197-3CCA-4726-A315-D8642C9608E2}"/>
              </a:ext>
            </a:extLst>
          </p:cNvPr>
          <p:cNvSpPr/>
          <p:nvPr/>
        </p:nvSpPr>
        <p:spPr>
          <a:xfrm>
            <a:off x="2533426" y="85010"/>
            <a:ext cx="957016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900">
                <a:solidFill>
                  <a:srgbClr val="53585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rPr lang="fr-FR" sz="4800" b="1" dirty="0">
                <a:solidFill>
                  <a:srgbClr val="FFC000"/>
                </a:solidFill>
                <a:latin typeface="+mj-lt"/>
                <a:ea typeface="Luckiest Guy" charset="0"/>
                <a:cs typeface="Luckiest Guy" charset="0"/>
                <a:sym typeface="Roboto Slab Bold"/>
              </a:rPr>
              <a:t>INTRODUCTION TO HTML</a:t>
            </a:r>
            <a:endParaRPr sz="2000" dirty="0">
              <a:solidFill>
                <a:srgbClr val="FFC000"/>
              </a:solidFill>
              <a:latin typeface="+mj-lt"/>
              <a:ea typeface="Luckiest Guy" charset="0"/>
              <a:cs typeface="Luckiest Guy" charset="0"/>
            </a:endParaRPr>
          </a:p>
        </p:txBody>
      </p:sp>
      <p:pic>
        <p:nvPicPr>
          <p:cNvPr id="14" name="Picture 6" descr="RÃ©sultat de recherche d'images pour &quot;TAG HTML&quot;">
            <a:extLst>
              <a:ext uri="{FF2B5EF4-FFF2-40B4-BE49-F238E27FC236}">
                <a16:creationId xmlns:a16="http://schemas.microsoft.com/office/drawing/2014/main" id="{4E782E0F-3A9C-46E7-A21C-859C5E07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01" y="3719425"/>
            <a:ext cx="7799390" cy="26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57ECDFF5-2498-40DE-A9F4-7A1599F04C08}"/>
              </a:ext>
            </a:extLst>
          </p:cNvPr>
          <p:cNvSpPr txBox="1"/>
          <p:nvPr/>
        </p:nvSpPr>
        <p:spPr>
          <a:xfrm>
            <a:off x="2464901" y="76329"/>
            <a:ext cx="972709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dirty="0"/>
              <a:t>There are also self-closing tags. They don’t have a</a:t>
            </a:r>
          </a:p>
          <a:p>
            <a:r>
              <a:rPr lang="en-US" sz="3600" dirty="0"/>
              <a:t>closing tag</a:t>
            </a:r>
          </a:p>
        </p:txBody>
      </p:sp>
      <p:pic>
        <p:nvPicPr>
          <p:cNvPr id="2050" name="Picture 2" descr="RÃ©sultat de recherche d'images pour &quot;TAG HTML&quot;">
            <a:extLst>
              <a:ext uri="{FF2B5EF4-FFF2-40B4-BE49-F238E27FC236}">
                <a16:creationId xmlns:a16="http://schemas.microsoft.com/office/drawing/2014/main" id="{1407CD4B-7076-46F0-BBB6-A88533045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36" y="1399854"/>
            <a:ext cx="5782848" cy="250512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AC191-85B3-4D2B-90C4-D1F42413C68E}"/>
              </a:ext>
            </a:extLst>
          </p:cNvPr>
          <p:cNvSpPr txBox="1"/>
          <p:nvPr/>
        </p:nvSpPr>
        <p:spPr>
          <a:xfrm>
            <a:off x="2464901" y="4017912"/>
            <a:ext cx="9256734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attributes in HTML</a:t>
            </a:r>
          </a:p>
          <a:p>
            <a:br>
              <a:rPr lang="en-US" dirty="0"/>
            </a:br>
            <a:r>
              <a:rPr lang="en-US" sz="3600" dirty="0"/>
              <a:t>Attributes complete the elements by defining them more precisely or by providing them with additional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6334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332"/>
          <p:cNvSpPr/>
          <p:nvPr/>
        </p:nvSpPr>
        <p:spPr>
          <a:xfrm>
            <a:off x="2392472" y="-122913"/>
            <a:ext cx="9799528" cy="81560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ctr">
              <a:buClr>
                <a:srgbClr val="929292"/>
              </a:buClr>
              <a:buFont typeface="Helvetica"/>
              <a:defRPr sz="3000">
                <a:solidFill>
                  <a:srgbClr val="53585F"/>
                </a:solidFill>
                <a:uFill>
                  <a:solidFill>
                    <a:srgbClr val="929292"/>
                  </a:solidFill>
                </a:u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pPr>
              <a:defRPr>
                <a:uFill>
                  <a:solidFill>
                    <a:srgbClr val="000000"/>
                  </a:solidFill>
                </a:u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rPr lang="en-US" sz="48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</a:rPr>
              <a:t>S</a:t>
            </a:r>
            <a:r>
              <a:rPr lang="fr-FR" sz="4800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tructure</a:t>
            </a:r>
            <a:r>
              <a:rPr lang="fr-FR" sz="480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 of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20067-60C5-4D05-AA66-91CDC470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6" y="1559415"/>
            <a:ext cx="5010838" cy="444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3EDA3-93E8-402C-B977-A394C3F5B01B}"/>
              </a:ext>
            </a:extLst>
          </p:cNvPr>
          <p:cNvSpPr txBox="1"/>
          <p:nvPr/>
        </p:nvSpPr>
        <p:spPr>
          <a:xfrm>
            <a:off x="5452999" y="754250"/>
            <a:ext cx="6106438" cy="60426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b="1" u="sng" dirty="0"/>
              <a:t>The &lt;html&gt; element </a:t>
            </a:r>
          </a:p>
          <a:p>
            <a:endParaRPr lang="en-US" dirty="0"/>
          </a:p>
          <a:p>
            <a:r>
              <a:rPr lang="en-US" sz="2000" dirty="0"/>
              <a:t>It’s composed of two tags :  &lt;html&gt; and &lt;/ html&gt; and </a:t>
            </a:r>
            <a:r>
              <a:rPr lang="en-US" sz="2000" b="1" dirty="0"/>
              <a:t>represents our HTML page </a:t>
            </a:r>
            <a:r>
              <a:rPr lang="en-US" sz="2000" dirty="0"/>
              <a:t>itself. We will insert all the content of our page inside.</a:t>
            </a:r>
          </a:p>
          <a:p>
            <a:endParaRPr lang="en-US" dirty="0"/>
          </a:p>
          <a:p>
            <a:r>
              <a:rPr lang="en-US" sz="3200" b="1" u="sng" dirty="0"/>
              <a:t>The head element </a:t>
            </a:r>
          </a:p>
          <a:p>
            <a:endParaRPr lang="en-US" dirty="0"/>
          </a:p>
          <a:p>
            <a:r>
              <a:rPr lang="en-US" sz="2000" dirty="0"/>
              <a:t>It contains meta information about the page. It’s general information that the page will need to work, such 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title of the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type of encoding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Links to other pages </a:t>
            </a:r>
          </a:p>
          <a:p>
            <a:endParaRPr lang="en-US" dirty="0"/>
          </a:p>
          <a:p>
            <a:r>
              <a:rPr lang="en-US" sz="3200" b="1" u="sng" dirty="0"/>
              <a:t>The body element </a:t>
            </a:r>
          </a:p>
          <a:p>
            <a:endParaRPr lang="en-US" dirty="0"/>
          </a:p>
          <a:p>
            <a:r>
              <a:rPr lang="en-US" sz="2000" dirty="0"/>
              <a:t>It contains all the "visible" content of the page: texts, images, links, videos, etc</a:t>
            </a:r>
            <a:r>
              <a:rPr lang="en-US" dirty="0"/>
              <a:t>.</a:t>
            </a: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06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FA6C72A-336B-4AAE-9874-3973E88F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" y="848181"/>
            <a:ext cx="11811689" cy="589780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1203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</a:pPr>
              <a:t>7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Signalisation droite 14">
            <a:extLst>
              <a:ext uri="{FF2B5EF4-FFF2-40B4-BE49-F238E27FC236}">
                <a16:creationId xmlns:a16="http://schemas.microsoft.com/office/drawing/2014/main" id="{1933F0EE-8D88-4FE0-98EC-D6A1982B9327}"/>
              </a:ext>
            </a:extLst>
          </p:cNvPr>
          <p:cNvSpPr/>
          <p:nvPr/>
        </p:nvSpPr>
        <p:spPr>
          <a:xfrm rot="5400000">
            <a:off x="6702051" y="-4229992"/>
            <a:ext cx="1232922" cy="9707221"/>
          </a:xfrm>
          <a:prstGeom prst="homePlate">
            <a:avLst>
              <a:gd name="adj" fmla="val 47297"/>
            </a:avLst>
          </a:prstGeom>
          <a:solidFill>
            <a:schemeClr val="tx1">
              <a:lumMod val="85000"/>
              <a:lumOff val="1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6927F-64BC-4AF9-8145-F08EE54ECBBB}"/>
              </a:ext>
            </a:extLst>
          </p:cNvPr>
          <p:cNvSpPr txBox="1"/>
          <p:nvPr/>
        </p:nvSpPr>
        <p:spPr>
          <a:xfrm>
            <a:off x="2940665" y="78177"/>
            <a:ext cx="875569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>
              <a:defRPr sz="2900">
                <a:solidFill>
                  <a:srgbClr val="53585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rPr lang="fr-FR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sym typeface="Roboto Slab Bold"/>
              </a:rPr>
              <a:t>INTRODUCTION</a:t>
            </a:r>
            <a:r>
              <a:rPr lang="fr-FR" b="1" dirty="0">
                <a:solidFill>
                  <a:schemeClr val="accent6">
                    <a:lumMod val="40000"/>
                    <a:lumOff val="60000"/>
                  </a:schemeClr>
                </a:solidFill>
                <a:ea typeface="Luckiest Guy" charset="0"/>
                <a:cs typeface="Luckiest Guy" charset="0"/>
                <a:sym typeface="Roboto Slab Bold"/>
              </a:rPr>
              <a:t> </a:t>
            </a:r>
            <a:r>
              <a:rPr lang="fr-FR" sz="4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  <a:sym typeface="Roboto Slab Bold"/>
              </a:rPr>
              <a:t>TO CSS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1B1E6-1DBC-4763-A183-71DBFFEC597E}"/>
              </a:ext>
            </a:extLst>
          </p:cNvPr>
          <p:cNvSpPr txBox="1"/>
          <p:nvPr/>
        </p:nvSpPr>
        <p:spPr>
          <a:xfrm>
            <a:off x="2464901" y="1339599"/>
            <a:ext cx="970722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i="1" dirty="0"/>
              <a:t>CSS</a:t>
            </a:r>
            <a:r>
              <a:rPr lang="en-US" sz="2800" dirty="0"/>
              <a:t>, or Cascading Style Sheets, is a language that web developers use to </a:t>
            </a:r>
            <a:r>
              <a:rPr lang="en-US" sz="2800" b="1" i="1" dirty="0"/>
              <a:t>style</a:t>
            </a:r>
            <a:r>
              <a:rPr lang="en-US" sz="2800" b="1" dirty="0"/>
              <a:t> the HTML </a:t>
            </a:r>
            <a:r>
              <a:rPr lang="en-US" sz="2800" dirty="0"/>
              <a:t>content on a web page. If you're interested in modifying colors, font types, font sizes, shadows, images, element positioning, and more, CSS is the tool for the job!</a:t>
            </a:r>
            <a:endParaRPr lang="fr-FR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200568-0EFA-4EAF-B066-1D76B88D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94" y="3365701"/>
            <a:ext cx="5782849" cy="32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0728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>
            <a:extLst>
              <a:ext uri="{FF2B5EF4-FFF2-40B4-BE49-F238E27FC236}">
                <a16:creationId xmlns:a16="http://schemas.microsoft.com/office/drawing/2014/main" id="{180ADB9C-68D6-4F8B-A148-1D2C5D81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418" y="71638"/>
            <a:ext cx="9743162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You have to link HTML and CSS files together.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The &lt;link&gt; element, placed within the head of the HTML file. Requires the following three attributes:</a:t>
            </a:r>
            <a:endParaRPr lang="fr-FR" altLang="fr-FR" sz="2800" dirty="0">
              <a:solidFill>
                <a:srgbClr val="000000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lang="en-US" altLang="fr-FR" sz="2800" dirty="0">
              <a:solidFill>
                <a:srgbClr val="000000"/>
              </a:solidFill>
              <a:latin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fr-FR" sz="2800" b="1" dirty="0" err="1">
                <a:solidFill>
                  <a:srgbClr val="000000"/>
                </a:solidFill>
                <a:latin typeface="+mn-lt"/>
              </a:rPr>
              <a:t>href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 — name of the CSS file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fr-FR" sz="2800" b="1" dirty="0">
                <a:solidFill>
                  <a:srgbClr val="000000"/>
                </a:solidFill>
                <a:latin typeface="+mn-lt"/>
              </a:rPr>
              <a:t>type 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— type of document that you are linking to : </a:t>
            </a:r>
            <a:r>
              <a:rPr lang="en-US" altLang="fr-FR" sz="2800" b="1" dirty="0">
                <a:solidFill>
                  <a:srgbClr val="000000"/>
                </a:solidFill>
                <a:latin typeface="+mn-lt"/>
              </a:rPr>
              <a:t>text/</a:t>
            </a:r>
            <a:r>
              <a:rPr lang="en-US" altLang="fr-FR" sz="2800" b="1" dirty="0" err="1">
                <a:solidFill>
                  <a:srgbClr val="000000"/>
                </a:solidFill>
                <a:latin typeface="+mn-lt"/>
              </a:rPr>
              <a:t>css</a:t>
            </a:r>
            <a:r>
              <a:rPr lang="en-US" altLang="fr-FR" sz="2800" b="1" dirty="0">
                <a:solidFill>
                  <a:srgbClr val="000000"/>
                </a:solidFill>
                <a:latin typeface="+mn-lt"/>
              </a:rPr>
              <a:t>.</a:t>
            </a:r>
            <a:endParaRPr lang="fr-FR" altLang="fr-FR" sz="2800" b="1" dirty="0">
              <a:solidFill>
                <a:srgbClr val="000000"/>
              </a:solidFill>
              <a:latin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fr-FR" sz="2800" b="1" dirty="0" err="1">
                <a:solidFill>
                  <a:srgbClr val="000000"/>
                </a:solidFill>
                <a:latin typeface="+mn-lt"/>
              </a:rPr>
              <a:t>rel</a:t>
            </a:r>
            <a:r>
              <a:rPr lang="en-US" altLang="fr-FR" sz="2800" b="1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—relationship between the HTML file and the CSS </a:t>
            </a:r>
            <a:r>
              <a:rPr lang="en-US" altLang="fr-FR" sz="2800" dirty="0" err="1">
                <a:solidFill>
                  <a:srgbClr val="000000"/>
                </a:solidFill>
                <a:latin typeface="+mn-lt"/>
              </a:rPr>
              <a:t>file.The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 link is to a stylesheet : </a:t>
            </a:r>
            <a:r>
              <a:rPr lang="en-US" altLang="fr-FR" sz="2800" b="1" dirty="0">
                <a:solidFill>
                  <a:srgbClr val="000000"/>
                </a:solidFill>
                <a:latin typeface="+mn-lt"/>
              </a:rPr>
              <a:t>stylesheet</a:t>
            </a:r>
            <a:r>
              <a:rPr lang="en-US" altLang="fr-FR" sz="28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94EC7A-F213-4A1C-870E-B5D522BA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18" y="3718037"/>
            <a:ext cx="9585137" cy="24204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70717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38059" y="203960"/>
            <a:ext cx="5489026" cy="783585"/>
          </a:xfrm>
          <a:prstGeom prst="rect">
            <a:avLst/>
          </a:prstGeom>
        </p:spPr>
        <p:txBody>
          <a:bodyPr/>
          <a:lstStyle/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Linking CSS to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  <a:sym typeface="Roboto Slab Bold"/>
              </a:rPr>
              <a:t>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DF5C34F6-00AF-4045-985A-3B429E0AF111}" type="slidenum">
              <a:rPr lang="en-GB" smtClean="0"/>
              <a:pPr fontAlgn="base">
                <a:spcAft>
                  <a:spcPct val="0"/>
                </a:spcAft>
              </a:pPr>
              <a:t>9</a:t>
            </a:fld>
            <a:endParaRPr lang="en-GB" dirty="0"/>
          </a:p>
        </p:txBody>
      </p:sp>
      <p:pic>
        <p:nvPicPr>
          <p:cNvPr id="4098" name="Picture 2" descr="RÃ©sultat de recherche d'images pour &quot;html class css&quot;">
            <a:extLst>
              <a:ext uri="{FF2B5EF4-FFF2-40B4-BE49-F238E27FC236}">
                <a16:creationId xmlns:a16="http://schemas.microsoft.com/office/drawing/2014/main" id="{C1CCF0CF-D8B3-40E2-A2A9-FC6FA0783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r="8921"/>
          <a:stretch/>
        </p:blipFill>
        <p:spPr bwMode="auto">
          <a:xfrm>
            <a:off x="75156" y="1961954"/>
            <a:ext cx="5179512" cy="44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Ã©sultat de recherche d'images pour &quot;html id css&quot;">
            <a:extLst>
              <a:ext uri="{FF2B5EF4-FFF2-40B4-BE49-F238E27FC236}">
                <a16:creationId xmlns:a16="http://schemas.microsoft.com/office/drawing/2014/main" id="{04B9C19D-09F6-4CDF-8CDC-C1B380750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"/>
          <a:stretch/>
        </p:blipFill>
        <p:spPr bwMode="auto">
          <a:xfrm>
            <a:off x="5404981" y="1961953"/>
            <a:ext cx="6787019" cy="44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6414FE-260D-43E7-997F-F0A383E15BA1}"/>
              </a:ext>
            </a:extLst>
          </p:cNvPr>
          <p:cNvSpPr txBox="1"/>
          <p:nvPr/>
        </p:nvSpPr>
        <p:spPr>
          <a:xfrm>
            <a:off x="1839759" y="1177515"/>
            <a:ext cx="19885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rPr>
              <a:t>CLASSES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F1D6B-7989-4333-8862-6C2520C5B458}"/>
              </a:ext>
            </a:extLst>
          </p:cNvPr>
          <p:cNvSpPr txBox="1"/>
          <p:nvPr/>
        </p:nvSpPr>
        <p:spPr>
          <a:xfrm>
            <a:off x="8482208" y="1174858"/>
            <a:ext cx="63256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3600" b="1" dirty="0"/>
              <a:t>ID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04808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RizCDI3sCkiGOfdTrEEhR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311</Words>
  <Application>Microsoft Office PowerPoint</Application>
  <PresentationFormat>Widescreen</PresentationFormat>
  <Paragraphs>64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</vt:lpstr>
      <vt:lpstr>Luckiest Guy</vt:lpstr>
      <vt:lpstr>Roboto Slab Bold</vt:lpstr>
      <vt:lpstr>Roboto Slab Regular</vt:lpstr>
      <vt:lpstr>Wingdings</vt:lpstr>
      <vt:lpstr>White</vt:lpstr>
      <vt:lpstr>Your Instagram : HTML/CSS/JAVASCRIPT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Linking CSS to HTML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Lise</dc:creator>
  <cp:lastModifiedBy>Simon Nakache</cp:lastModifiedBy>
  <cp:revision>196</cp:revision>
  <cp:lastPrinted>2017-07-10T12:43:12Z</cp:lastPrinted>
  <dcterms:modified xsi:type="dcterms:W3CDTF">2018-06-21T10:01:06Z</dcterms:modified>
</cp:coreProperties>
</file>